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91" r:id="rId5"/>
    <p:sldId id="278" r:id="rId6"/>
    <p:sldId id="263" r:id="rId7"/>
    <p:sldId id="275" r:id="rId8"/>
    <p:sldId id="296" r:id="rId9"/>
    <p:sldId id="300" r:id="rId10"/>
    <p:sldId id="299" r:id="rId11"/>
    <p:sldId id="301" r:id="rId12"/>
    <p:sldId id="265" r:id="rId13"/>
    <p:sldId id="297" r:id="rId14"/>
    <p:sldId id="30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1A817"/>
    <a:srgbClr val="D65700"/>
    <a:srgbClr val="00A4DE"/>
    <a:srgbClr val="FFCC99"/>
    <a:srgbClr val="FF6600"/>
    <a:srgbClr val="96B630"/>
    <a:srgbClr val="B2D14F"/>
    <a:srgbClr val="FA30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52" autoAdjust="0"/>
  </p:normalViewPr>
  <p:slideViewPr>
    <p:cSldViewPr>
      <p:cViewPr>
        <p:scale>
          <a:sx n="100" d="100"/>
          <a:sy n="100" d="100"/>
        </p:scale>
        <p:origin x="-2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5428078283692801E-2"/>
          <c:y val="5.2986267341582377E-2"/>
          <c:w val="0.75038100536346042"/>
          <c:h val="0.852099034495688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ДЕСОП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КДН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ВШУ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</c:ser>
        <c:axId val="134727936"/>
        <c:axId val="115949568"/>
      </c:barChart>
      <c:catAx>
        <c:axId val="134727936"/>
        <c:scaling>
          <c:orientation val="minMax"/>
        </c:scaling>
        <c:axPos val="b"/>
        <c:tickLblPos val="nextTo"/>
        <c:crossAx val="115949568"/>
        <c:crosses val="autoZero"/>
        <c:auto val="1"/>
        <c:lblAlgn val="ctr"/>
        <c:lblOffset val="100"/>
      </c:catAx>
      <c:valAx>
        <c:axId val="115949568"/>
        <c:scaling>
          <c:orientation val="minMax"/>
        </c:scaling>
        <c:axPos val="l"/>
        <c:majorGridlines/>
        <c:numFmt formatCode="General" sourceLinked="1"/>
        <c:tickLblPos val="nextTo"/>
        <c:crossAx val="1347279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84578255163756699"/>
          <c:y val="0.25108103674540683"/>
          <c:w val="0.119538400091293"/>
          <c:h val="0.4632046775403074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8179169911453391E-2"/>
          <c:y val="3.6282744068756138E-2"/>
          <c:w val="0.67645279916933454"/>
          <c:h val="0.8818491070969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кража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алкоголь, ПАВ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курение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драки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нарушение Устава школы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др. преступления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115995776"/>
        <c:axId val="115997312"/>
      </c:barChart>
      <c:catAx>
        <c:axId val="115995776"/>
        <c:scaling>
          <c:orientation val="minMax"/>
        </c:scaling>
        <c:axPos val="b"/>
        <c:tickLblPos val="nextTo"/>
        <c:crossAx val="115997312"/>
        <c:crosses val="autoZero"/>
        <c:auto val="1"/>
        <c:lblAlgn val="ctr"/>
        <c:lblOffset val="100"/>
      </c:catAx>
      <c:valAx>
        <c:axId val="115997312"/>
        <c:scaling>
          <c:orientation val="minMax"/>
        </c:scaling>
        <c:axPos val="l"/>
        <c:majorGridlines/>
        <c:numFmt formatCode="General" sourceLinked="1"/>
        <c:tickLblPos val="nextTo"/>
        <c:crossAx val="1159957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2562098006979936"/>
          <c:y val="0.17726493747105151"/>
          <c:w val="0.2633900089411898"/>
          <c:h val="0.76311718388142658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999227179935847"/>
          <c:y val="4.2635658914728716E-2"/>
          <c:w val="0.72291513560804943"/>
          <c:h val="0.8796447537081130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КДН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КЦСПСиД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axId val="142108928"/>
        <c:axId val="142114816"/>
      </c:barChart>
      <c:catAx>
        <c:axId val="142108928"/>
        <c:scaling>
          <c:orientation val="minMax"/>
        </c:scaling>
        <c:axPos val="l"/>
        <c:tickLblPos val="nextTo"/>
        <c:crossAx val="142114816"/>
        <c:crosses val="autoZero"/>
        <c:auto val="1"/>
        <c:lblAlgn val="ctr"/>
        <c:lblOffset val="100"/>
      </c:catAx>
      <c:valAx>
        <c:axId val="142114816"/>
        <c:scaling>
          <c:orientation val="minMax"/>
        </c:scaling>
        <c:axPos val="b"/>
        <c:majorGridlines/>
        <c:numFmt formatCode="General" sourceLinked="1"/>
        <c:tickLblPos val="nextTo"/>
        <c:crossAx val="1421089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5A4D0-0D81-4805-A705-172E3AD0DC2C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F9A7A-CE9D-40A3-B803-40C3F7C76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95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9A7A-CE9D-40A3-B803-40C3F7C76D8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257800" y="0"/>
            <a:ext cx="3429000" cy="6858000"/>
          </a:xfrm>
          <a:prstGeom prst="rect">
            <a:avLst/>
          </a:prstGeom>
          <a:solidFill>
            <a:srgbClr val="6E2F08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90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02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050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03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49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966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85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021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86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56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63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6002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5093-3F3F-424C-BD4D-6D673D2DD9C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81" r="48327"/>
          <a:stretch/>
        </p:blipFill>
        <p:spPr>
          <a:xfrm>
            <a:off x="0" y="0"/>
            <a:ext cx="174273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98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392" y="381000"/>
            <a:ext cx="5039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 ШКОЛЫ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ПРОФИЛАКТИКЕ ПРАВОНАРУШЕНИЙ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3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228600"/>
            <a:ext cx="7010400" cy="12192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неблагополучных семей, состоящих на учете</a:t>
            </a:r>
          </a:p>
          <a:p>
            <a:pPr algn="ctr"/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828800" y="1752600"/>
          <a:ext cx="7162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828800" y="228600"/>
            <a:ext cx="7315200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ДЕЙСТВИЙ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классного руководителя по предупреждению правонарушений несовершеннолетних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Составление социального паспорта класса.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Выявление случаев раннего неблагополучия детей «группы риска».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необходимых документов для постановки подростка на ВШУ.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Участие в разработке программы индивидуальной профилактической работы с учащимся.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Вовлечение учащихся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досуговую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общественно-полезную деятельность.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Осуществление контроля за посещаемостью занятий, успеваемостью учащихся; по итогам ежедневного оперативного контроля осуществление индивидуальной работы с подростком, информирование родителей.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индивидуальной работы с родителями.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социальной адаптации учащегося, информирование администрации ОО, родителей о результатах профилактической работы с подростком.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>
                <a:tab pos="523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необходимости: подготовка и направление материала на Совет профилактики образовательной организации по вопросу о постановке либо снятии подростка с ВШК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8" t="9310" r="64868" b="79262"/>
          <a:stretch/>
        </p:blipFill>
        <p:spPr>
          <a:xfrm rot="10800000">
            <a:off x="1752600" y="0"/>
            <a:ext cx="73914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9908" y="167839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</a:t>
            </a:r>
            <a:endParaRPr lang="ru-RU" sz="2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endParaRPr lang="ru-RU" sz="2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профилактики правонарушений и безнадзорности несовершеннолетних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740" y="1654590"/>
            <a:ext cx="65527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defRPr/>
            </a:pPr>
            <a:r>
              <a:rPr lang="ru-RU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класса.</a:t>
            </a:r>
          </a:p>
          <a:p>
            <a:pPr algn="l" eaLnBrk="1" hangingPunct="1">
              <a:defRPr/>
            </a:pP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 на учебный  год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включает)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627063" indent="-3556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профилактической работы с обучающимися;</a:t>
            </a:r>
          </a:p>
          <a:p>
            <a:pPr marL="627063" indent="-3556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работу с обучающимися «группы риска»;</a:t>
            </a:r>
          </a:p>
          <a:p>
            <a:pPr marL="627063" indent="-3556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классного родительского комитета;</a:t>
            </a:r>
          </a:p>
          <a:p>
            <a:pPr marL="627063" indent="-3556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тематику родительских собраний;</a:t>
            </a:r>
          </a:p>
          <a:p>
            <a:pPr marL="627063" indent="-3556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ознакомительные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профилактические  и  инструктирующие рейды в неблагополучные семьи и др.);</a:t>
            </a:r>
          </a:p>
          <a:p>
            <a:pPr marL="627063" indent="-3556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органов самоуправления класса и поручений обучающихся;</a:t>
            </a:r>
          </a:p>
          <a:p>
            <a:pPr marL="627063" indent="-3556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индивидуальной работы с обучающимися и неблагополучными семьями , состоящими на 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учете</a:t>
            </a:r>
            <a:endParaRPr lang="ru-RU" sz="2000" dirty="0">
              <a:solidFill>
                <a:srgbClr val="040E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4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Проведенные профилактические мероприятия  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en-US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четверть</a:t>
            </a:r>
            <a:endParaRPr lang="ru-RU" sz="2000" b="1" dirty="0">
              <a:solidFill>
                <a:srgbClr val="8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0202283"/>
              </p:ext>
            </p:extLst>
          </p:nvPr>
        </p:nvGraphicFramePr>
        <p:xfrm>
          <a:off x="2133600" y="838200"/>
          <a:ext cx="6781800" cy="571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2877"/>
                <a:gridCol w="1738923"/>
              </a:tblGrid>
              <a:tr h="6549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ероприятия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49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Коллективные</a:t>
                      </a:r>
                      <a:r>
                        <a:rPr lang="ru-RU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беседы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304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беседы с детьми и родителями (педагог-психолог, администрация школы)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49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детей на дому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49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Родительские собрания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49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Рейды в семьи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49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 классных</a:t>
                      </a:r>
                      <a:r>
                        <a:rPr lang="ru-RU" baseline="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часов 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49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Общешкольные мероприятия по профилактической работе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7010400" cy="563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Рекомендации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7400" y="990600"/>
            <a:ext cx="693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Обеспечение условий по созданию в образовательной организации благополучной и комфортной психологической и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среды.</a:t>
            </a:r>
          </a:p>
          <a:p>
            <a:pPr marL="342900" indent="-342900" algn="just">
              <a:buAutoNum type="arabicPeriod"/>
            </a:pPr>
            <a:endParaRPr lang="ru-RU" dirty="0" smtClean="0"/>
          </a:p>
          <a:p>
            <a:pPr algn="just"/>
            <a:r>
              <a:rPr lang="ru-RU" dirty="0" smtClean="0"/>
              <a:t>2. Расширение спектра массовых мероприятий, направленных на формирование у обучающихся положительных установок, мировосприятия и мотиваций, личностное и профессиональное самоопределение, а также вовлечение несовершеннолетних в полезную социальную деятельность.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3</a:t>
            </a:r>
            <a:r>
              <a:rPr lang="ru-RU" dirty="0" smtClean="0"/>
              <a:t>. Вовлечение учащихся в внеурочную и </a:t>
            </a:r>
            <a:r>
              <a:rPr lang="ru-RU" dirty="0" err="1" smtClean="0"/>
              <a:t>досуговую</a:t>
            </a:r>
            <a:r>
              <a:rPr lang="ru-RU" dirty="0" smtClean="0"/>
              <a:t> деятельность.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4.Формирование у обучающихся принципов здорового образа жизни, приобщение их к занятиям физической культурой, спортом.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5. Повышение уровня компетентности родителей (законных представителей) несовершеннолетних по различным вопросам образования, воспитания, оптимизации взаимодействия с образовательной организацией по профилактике деструктивного, </a:t>
            </a:r>
            <a:r>
              <a:rPr lang="ru-RU" dirty="0" err="1" smtClean="0"/>
              <a:t>антивитального</a:t>
            </a:r>
            <a:r>
              <a:rPr lang="ru-RU" dirty="0" smtClean="0"/>
              <a:t> поведения обучающихся.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8" t="9310" r="64868" b="79262"/>
          <a:stretch/>
        </p:blipFill>
        <p:spPr>
          <a:xfrm rot="10800000">
            <a:off x="0" y="0"/>
            <a:ext cx="9144000" cy="6934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26" b="49999"/>
          <a:stretch/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05" t="6854" r="9006" b="18490"/>
          <a:stretch/>
        </p:blipFill>
        <p:spPr>
          <a:xfrm>
            <a:off x="1055914" y="1219200"/>
            <a:ext cx="7032171" cy="5181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3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8" t="9310" r="64868" b="79262"/>
          <a:stretch/>
        </p:blipFill>
        <p:spPr>
          <a:xfrm rot="10800000">
            <a:off x="1752600" y="0"/>
            <a:ext cx="7391400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33800" y="45720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лучше предупреждать преступления, нежели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них наказывать»</a:t>
            </a:r>
          </a:p>
          <a:p>
            <a:pPr algn="r"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Великая</a:t>
            </a:r>
            <a:endParaRPr lang="ru-RU" sz="20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95500" y="2133600"/>
            <a:ext cx="670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Подросток,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 которого сформированы правосознание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 нравственная культура, не пополняет ряды правонарушителей</a:t>
            </a:r>
            <a:endParaRPr lang="ru-RU" sz="40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3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8" t="9310" r="64868" b="79262"/>
          <a:stretch/>
        </p:blipFill>
        <p:spPr>
          <a:xfrm rot="10800000">
            <a:off x="1752600" y="0"/>
            <a:ext cx="7391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7216" y="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АКТЫ, </a:t>
            </a: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ПРОФИЛАКТИЧЕСКУЮ РАБОТУ В ШКОЛЕ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914400"/>
            <a:ext cx="7391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школы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Совете 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безнадзорности, правонарушений, преступности и экстремизма среди несовершеннолетних;</a:t>
            </a:r>
            <a:endParaRPr lang="ru-RU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постановке 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снятии  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школы на </a:t>
            </a:r>
            <a:r>
              <a:rPr lang="ru-RU" sz="20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внутришкольный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учет;</a:t>
            </a:r>
            <a:endParaRPr lang="ru-RU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учете  неблагополучных 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и учащихся;</a:t>
            </a:r>
            <a:endParaRPr lang="ru-RU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службе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оложение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дежурства в школе;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организации и осуществлении образовательной деятельности по дополнительным  </a:t>
            </a:r>
            <a:r>
              <a:rPr lang="ru-RU" sz="20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общеразвивающим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программам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школьной форме;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родительском комитете;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Совете бабушек;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Совете отцов;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ü"/>
              <a:defRPr/>
            </a:pPr>
            <a:endParaRPr lang="ru-RU" sz="2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9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8" t="9310" r="64868" b="79262"/>
          <a:stretch/>
        </p:blipFill>
        <p:spPr>
          <a:xfrm rot="10800000">
            <a:off x="1600200" y="0"/>
            <a:ext cx="7543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7216" y="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ПО РЕАЛИЗАЦИИ ЦЕЛЕВЫХ ПРОГРАММ, НАПРАВЛЕННЫХ НА РЕШЕНИЕ ПРОБЛЕМ ПРОФИЛАКТИКИ АССОЦИАЛЬНОГО ПОВЕДЕНИЯ НЕСОВЕРШЕННОЛЕТНИХ В ШКОЛЕ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371600"/>
            <a:ext cx="7239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 (модуль «Профилактика»)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духовно-нравственного развития, воспитания и социализации школьников;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профилактике безнадзорности и правонарушений среди несовершеннолетних;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19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взаимодействия по профилактике правонарушений с </a:t>
            </a:r>
            <a:r>
              <a:rPr lang="ru-RU" sz="19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КЦСПСиД</a:t>
            </a:r>
            <a:r>
              <a:rPr lang="ru-RU" sz="19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Октябрьского района г. Пензы;</a:t>
            </a:r>
            <a:endParaRPr lang="en-US" sz="19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по профилактике безнадзорности, правонарушений и преступлений, алкоголизма, </a:t>
            </a:r>
            <a:r>
              <a:rPr lang="ru-RU" sz="20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табакокурения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наркомании и употребления </a:t>
            </a:r>
            <a:r>
              <a:rPr lang="ru-RU" sz="20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работе с детьми «Группы риска»;</a:t>
            </a:r>
            <a:endParaRPr lang="ru-RU" sz="19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план взаимодействия по профилактике и предупреждению детского дорожно-транспортного травматизма;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19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создании Совета профилактики;</a:t>
            </a:r>
            <a:endParaRPr lang="ru-RU" sz="19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6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8" t="9310" r="64868" b="79262"/>
          <a:stretch/>
        </p:blipFill>
        <p:spPr>
          <a:xfrm rot="10800000">
            <a:off x="1752600" y="0"/>
            <a:ext cx="73914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799"/>
            <a:ext cx="7239000" cy="580251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048250" y="2062527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всеобуч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3360" y="5181600"/>
            <a:ext cx="182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7880" y="5107628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досуговой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школы </a:t>
            </a:r>
          </a:p>
          <a:p>
            <a:pPr lvl="0" algn="ctr"/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и предупреждению </a:t>
            </a:r>
          </a:p>
          <a:p>
            <a:pPr lvl="0" algn="ctr"/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</a:t>
            </a: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gray">
          <a:xfrm>
            <a:off x="4790985" y="3271636"/>
            <a:ext cx="1733729" cy="1722514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7000" y="3276600"/>
            <a:ext cx="2247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 </a:t>
            </a:r>
          </a:p>
          <a:p>
            <a:pPr algn="ctr"/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</a:t>
            </a:r>
          </a:p>
          <a:p>
            <a:pPr algn="ctr"/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en-US" sz="1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3276600"/>
            <a:ext cx="217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ctr"/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</a:p>
          <a:p>
            <a:pPr algn="ctr"/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endParaRPr lang="en-US" sz="1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6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8" t="9310" r="64868" b="79262"/>
          <a:stretch/>
        </p:blipFill>
        <p:spPr>
          <a:xfrm rot="10800000">
            <a:off x="1752600" y="0"/>
            <a:ext cx="7391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9908" y="290309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паспорт 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111" y="896499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 в школе – 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1033 </a:t>
            </a: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детских объединений – 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кружков и секций – 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детей, охваченных дополнительным образованием на базе школы </a:t>
            </a: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учащихся, состоящих на учете в 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ДЕСОП: </a:t>
            </a:r>
            <a:r>
              <a:rPr lang="en-US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учащихся, состоящих на учете в КДН: 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учащихся, состоящих на ВШУ: </a:t>
            </a:r>
            <a:r>
              <a:rPr lang="en-US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341313"/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заняты в системе дополнительного образования: </a:t>
            </a:r>
            <a:r>
              <a:rPr lang="en-US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возможных участников неформальных молодежных формирований экстремистской направленности: нет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из неполной семьи: </a:t>
            </a:r>
            <a:r>
              <a:rPr lang="en-US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опекаемых детей и детей-сирот: 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детей-инвалидов: 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многодетных семей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малообеспеченных семей: </a:t>
            </a:r>
            <a:r>
              <a:rPr lang="en-US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семей, находящихся в социально-опасном положении: 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состоящих в </a:t>
            </a:r>
            <a:r>
              <a:rPr lang="ru-RU" sz="16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КЦСПСиД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Октябрьского района г. Пензы: 6</a:t>
            </a:r>
            <a:endParaRPr lang="ru-RU" sz="1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9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8" t="9310" r="64868" b="79262"/>
          <a:stretch/>
        </p:blipFill>
        <p:spPr>
          <a:xfrm rot="10800000">
            <a:off x="1752600" y="0"/>
            <a:ext cx="73914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3600" y="1513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бучающихся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неблагополучных семей, </a:t>
            </a:r>
            <a:r>
              <a:rPr lang="ru-RU" sz="2000" b="1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состоящих на различных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профилактических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идах учета</a:t>
            </a:r>
            <a:endParaRPr lang="ru-RU" sz="2000" b="1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05000" y="1447800"/>
          <a:ext cx="7010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0449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8" t="9310" r="64868" b="79262"/>
          <a:stretch/>
        </p:blipFill>
        <p:spPr>
          <a:xfrm rot="10800000">
            <a:off x="1752600" y="0"/>
            <a:ext cx="73914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3600" y="15240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постановки на учет</a:t>
            </a:r>
            <a:endParaRPr lang="ru-RU" sz="2000" b="1" dirty="0">
              <a:solidFill>
                <a:srgbClr val="8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981200" y="1066800"/>
          <a:ext cx="6934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6304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81200" y="685800"/>
          <a:ext cx="7010407" cy="5143147"/>
        </p:xfrm>
        <a:graphic>
          <a:graphicData uri="http://schemas.openxmlformats.org/drawingml/2006/table">
            <a:tbl>
              <a:tblPr/>
              <a:tblGrid>
                <a:gridCol w="15240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304800"/>
                <a:gridCol w="304800"/>
                <a:gridCol w="304800"/>
                <a:gridCol w="228600"/>
                <a:gridCol w="304800"/>
                <a:gridCol w="228600"/>
                <a:gridCol w="304800"/>
                <a:gridCol w="304800"/>
                <a:gridCol w="228600"/>
                <a:gridCol w="228600"/>
                <a:gridCol w="217458"/>
                <a:gridCol w="239749"/>
              </a:tblGrid>
              <a:tr h="23838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Формы правонарушений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Мелкие хищения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Крупные хищения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Драки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Курение в школе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Нарушения, связанные с использованием электроприборов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Причинение телесных повреждений во время игр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Употребление алкоголя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Нахождение на улице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после 22.00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20" marR="41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152400"/>
            <a:ext cx="609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Количество правонарушений за </a:t>
            </a:r>
            <a:r>
              <a:rPr lang="en-US" sz="2400" b="1" dirty="0" smtClean="0">
                <a:solidFill>
                  <a:schemeClr val="accent2"/>
                </a:solidFill>
              </a:rPr>
              <a:t>III</a:t>
            </a:r>
            <a:r>
              <a:rPr lang="ru-RU" sz="2400" b="1" dirty="0" smtClean="0">
                <a:solidFill>
                  <a:schemeClr val="accent2"/>
                </a:solidFill>
              </a:rPr>
              <a:t> четверть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867400"/>
            <a:ext cx="6430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Итого за отчетный период было совершено 14 правонарушений , из них : 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краж – 4; нарушение правил Устава школы  - 7; телесных повреждений – 1;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употребление алкоголя  - 1; нарушение комендантского часа – 1.</a:t>
            </a:r>
            <a:endParaRPr lang="ru-RU" sz="1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899</Words>
  <Application>Microsoft Office PowerPoint</Application>
  <PresentationFormat>Экран (4:3)</PresentationFormat>
  <Paragraphs>201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Рекомендации</vt:lpstr>
      <vt:lpstr>Слайд 15</vt:lpstr>
    </vt:vector>
  </TitlesOfParts>
  <Company>Fairmont Raffles Hotels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Admin</cp:lastModifiedBy>
  <cp:revision>155</cp:revision>
  <dcterms:created xsi:type="dcterms:W3CDTF">2014-07-30T21:18:33Z</dcterms:created>
  <dcterms:modified xsi:type="dcterms:W3CDTF">2023-04-21T14:58:20Z</dcterms:modified>
</cp:coreProperties>
</file>